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rawings/drawing3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1" r:id="rId5"/>
    <p:sldId id="259" r:id="rId6"/>
    <p:sldId id="262" r:id="rId7"/>
    <p:sldId id="263" r:id="rId8"/>
    <p:sldId id="264" r:id="rId9"/>
    <p:sldId id="265" r:id="rId10"/>
    <p:sldId id="268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pieChart>
        <c:varyColors val="1"/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Начало</a:t>
            </a:r>
            <a:r>
              <a:rPr lang="ru-RU" baseline="0" dirty="0" smtClean="0"/>
              <a:t> года</a:t>
            </a:r>
            <a:endParaRPr lang="ru-RU" dirty="0"/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средний</c:v>
                </c:pt>
                <c:pt idx="1">
                  <c:v>низкий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1.8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Конец</a:t>
            </a:r>
            <a:r>
              <a:rPr lang="ru-RU" baseline="0" dirty="0" smtClean="0"/>
              <a:t> года</a:t>
            </a:r>
            <a:endParaRPr lang="ru-RU" dirty="0"/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средний</c:v>
                </c:pt>
                <c:pt idx="1">
                  <c:v>низкий</c:v>
                </c:pt>
                <c:pt idx="2">
                  <c:v>высокий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</c:v>
                </c:pt>
                <c:pt idx="1">
                  <c:v>0.4</c:v>
                </c:pt>
                <c:pt idx="2">
                  <c:v>2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0.79705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0" y="0"/>
          <a:ext cx="6048672" cy="230832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spAutoFit/>
        </a:bodyPr>
        <a:lstStyle xmlns:a="http://schemas.openxmlformats.org/drawingml/2006/main"/>
        <a:p xmlns:a="http://schemas.openxmlformats.org/drawingml/2006/main">
          <a:pPr algn="ctr">
            <a:lnSpc>
              <a:spcPct val="200000"/>
            </a:lnSpc>
          </a:pPr>
          <a:r>
            <a:rPr lang="ru-RU" sz="2400" b="1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rPr>
            <a:t> *  Анкетирование</a:t>
          </a:r>
        </a:p>
        <a:p xmlns:a="http://schemas.openxmlformats.org/drawingml/2006/main">
          <a:pPr algn="ctr">
            <a:lnSpc>
              <a:spcPct val="200000"/>
            </a:lnSpc>
          </a:pPr>
          <a:r>
            <a:rPr lang="ru-RU" sz="2400" b="1" i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rPr>
            <a:t>*Оформление папок-передвижек</a:t>
          </a:r>
        </a:p>
        <a:p xmlns:a="http://schemas.openxmlformats.org/drawingml/2006/main">
          <a:pPr algn="ctr">
            <a:lnSpc>
              <a:spcPct val="200000"/>
            </a:lnSpc>
          </a:pPr>
          <a:r>
            <a:rPr lang="ru-RU" sz="2400" b="1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rPr>
            <a:t>*Консультации для родителей</a:t>
          </a:r>
          <a:endParaRPr lang="ru-RU" sz="2400" b="1" i="1" cap="all" spc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0.15385</cdr:x>
      <cdr:y>0.31398</cdr:y>
    </cdr:from>
    <cdr:to>
      <cdr:x>0.3286</cdr:x>
      <cdr:y>0.45936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76064" y="864096"/>
          <a:ext cx="654345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ru-RU" sz="200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rPr>
            <a:t>20%</a:t>
          </a:r>
          <a:endParaRPr lang="ru-RU" sz="2000" cap="none" spc="0" dirty="0">
            <a:ln w="17780" cmpd="sng">
              <a:solidFill>
                <a:srgbClr val="FFFFFF"/>
              </a:solidFill>
              <a:prstDash val="solid"/>
              <a:miter lim="800000"/>
            </a:ln>
            <a:solidFill>
              <a:schemeClr val="tx1"/>
            </a:solidFill>
            <a:effectLst>
              <a:outerShdw blurRad="50800" algn="tl" rotWithShape="0">
                <a:srgbClr val="000000"/>
              </a:outerShdw>
            </a:effectLst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0.32692</cdr:x>
      <cdr:y>0.62796</cdr:y>
    </cdr:from>
    <cdr:to>
      <cdr:x>0.50168</cdr:x>
      <cdr:y>0.77334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1224136" y="1728192"/>
          <a:ext cx="654345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ru-RU" sz="200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rPr>
            <a:t>80%</a:t>
          </a:r>
          <a:endParaRPr lang="ru-RU" sz="2000" cap="none" spc="0" dirty="0">
            <a:ln w="17780" cmpd="sng">
              <a:solidFill>
                <a:srgbClr val="FFFFFF"/>
              </a:solidFill>
              <a:prstDash val="solid"/>
              <a:miter lim="800000"/>
            </a:ln>
            <a:gradFill rotWithShape="1">
              <a:gsLst>
                <a:gs pos="0">
                  <a:srgbClr val="000000">
                    <a:tint val="92000"/>
                    <a:shade val="100000"/>
                    <a:satMod val="150000"/>
                  </a:srgbClr>
                </a:gs>
                <a:gs pos="49000">
                  <a:srgbClr val="000000">
                    <a:tint val="89000"/>
                    <a:shade val="90000"/>
                    <a:satMod val="150000"/>
                  </a:srgbClr>
                </a:gs>
                <a:gs pos="50000">
                  <a:srgbClr val="000000">
                    <a:tint val="100000"/>
                    <a:shade val="75000"/>
                    <a:satMod val="150000"/>
                  </a:srgbClr>
                </a:gs>
                <a:gs pos="95000">
                  <a:srgbClr val="000000">
                    <a:shade val="47000"/>
                    <a:satMod val="150000"/>
                  </a:srgbClr>
                </a:gs>
                <a:gs pos="100000">
                  <a:srgbClr val="000000">
                    <a:shade val="39000"/>
                    <a:satMod val="150000"/>
                  </a:srgbClr>
                </a:gs>
              </a:gsLst>
              <a:lin ang="5400000"/>
            </a:gradFill>
            <a:effectLst>
              <a:outerShdw blurRad="50800" algn="tl" rotWithShape="0">
                <a:srgbClr val="000000"/>
              </a:outerShdw>
            </a:effectLst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0.11251</cdr:x>
      <cdr:y>0.37898</cdr:y>
    </cdr:from>
    <cdr:to>
      <cdr:x>0.28291</cdr:x>
      <cdr:y>0.51059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432048" y="1152128"/>
          <a:ext cx="654345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ru-RU" sz="200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rPr>
            <a:t>40%</a:t>
          </a:r>
          <a:endParaRPr lang="ru-RU" sz="2000" cap="none" spc="0" dirty="0">
            <a:ln w="17780" cmpd="sng">
              <a:solidFill>
                <a:srgbClr val="FFFFFF"/>
              </a:solidFill>
              <a:prstDash val="solid"/>
              <a:miter lim="800000"/>
            </a:ln>
            <a:gradFill rotWithShape="1">
              <a:gsLst>
                <a:gs pos="0">
                  <a:srgbClr val="000000">
                    <a:tint val="92000"/>
                    <a:shade val="100000"/>
                    <a:satMod val="150000"/>
                  </a:srgbClr>
                </a:gs>
                <a:gs pos="49000">
                  <a:srgbClr val="000000">
                    <a:tint val="89000"/>
                    <a:shade val="90000"/>
                    <a:satMod val="150000"/>
                  </a:srgbClr>
                </a:gs>
                <a:gs pos="50000">
                  <a:srgbClr val="000000">
                    <a:tint val="100000"/>
                    <a:shade val="75000"/>
                    <a:satMod val="150000"/>
                  </a:srgbClr>
                </a:gs>
                <a:gs pos="95000">
                  <a:srgbClr val="000000">
                    <a:shade val="47000"/>
                    <a:satMod val="150000"/>
                  </a:srgbClr>
                </a:gs>
                <a:gs pos="100000">
                  <a:srgbClr val="000000">
                    <a:shade val="39000"/>
                    <a:satMod val="150000"/>
                  </a:srgbClr>
                </a:gs>
              </a:gsLst>
              <a:lin ang="5400000"/>
            </a:gradFill>
            <a:effectLst>
              <a:outerShdw blurRad="50800" algn="tl" rotWithShape="0">
                <a:srgbClr val="000000"/>
              </a:outerShdw>
            </a:effectLst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0.39378</cdr:x>
      <cdr:y>0.49741</cdr:y>
    </cdr:from>
    <cdr:to>
      <cdr:x>0.56418</cdr:x>
      <cdr:y>0.62902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1512168" y="1512168"/>
          <a:ext cx="654345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ru-RU" sz="200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rPr>
            <a:t>55%</a:t>
          </a:r>
          <a:endParaRPr lang="ru-RU" sz="2000" cap="none" spc="0" dirty="0">
            <a:ln w="17780" cmpd="sng">
              <a:solidFill>
                <a:srgbClr val="FFFFFF"/>
              </a:solidFill>
              <a:prstDash val="solid"/>
              <a:miter lim="800000"/>
            </a:ln>
            <a:gradFill rotWithShape="1">
              <a:gsLst>
                <a:gs pos="0">
                  <a:srgbClr val="000000">
                    <a:tint val="92000"/>
                    <a:shade val="100000"/>
                    <a:satMod val="150000"/>
                  </a:srgbClr>
                </a:gs>
                <a:gs pos="49000">
                  <a:srgbClr val="000000">
                    <a:tint val="89000"/>
                    <a:shade val="90000"/>
                    <a:satMod val="150000"/>
                  </a:srgbClr>
                </a:gs>
                <a:gs pos="50000">
                  <a:srgbClr val="000000">
                    <a:tint val="100000"/>
                    <a:shade val="75000"/>
                    <a:satMod val="150000"/>
                  </a:srgbClr>
                </a:gs>
                <a:gs pos="95000">
                  <a:srgbClr val="000000">
                    <a:shade val="47000"/>
                    <a:satMod val="150000"/>
                  </a:srgbClr>
                </a:gs>
                <a:gs pos="100000">
                  <a:srgbClr val="000000">
                    <a:shade val="39000"/>
                    <a:satMod val="150000"/>
                  </a:srgbClr>
                </a:gs>
              </a:gsLst>
              <a:lin ang="5400000"/>
            </a:gradFill>
            <a:effectLst>
              <a:outerShdw blurRad="50800" algn="tl" rotWithShape="0">
                <a:srgbClr val="000000"/>
              </a:outerShdw>
            </a:effectLst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0.13126</cdr:x>
      <cdr:y>0.75795</cdr:y>
    </cdr:from>
    <cdr:to>
      <cdr:x>0.26827</cdr:x>
      <cdr:y>0.88956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504056" y="2304256"/>
          <a:ext cx="526106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ru-RU" sz="200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rPr>
            <a:t>5%</a:t>
          </a:r>
          <a:endParaRPr lang="ru-RU" sz="2000" cap="none" spc="0" dirty="0">
            <a:ln w="17780" cmpd="sng">
              <a:solidFill>
                <a:srgbClr val="FFFFFF"/>
              </a:solidFill>
              <a:prstDash val="solid"/>
              <a:miter lim="800000"/>
            </a:ln>
            <a:gradFill rotWithShape="1">
              <a:gsLst>
                <a:gs pos="0">
                  <a:srgbClr val="000000">
                    <a:tint val="92000"/>
                    <a:shade val="100000"/>
                    <a:satMod val="150000"/>
                  </a:srgbClr>
                </a:gs>
                <a:gs pos="49000">
                  <a:srgbClr val="000000">
                    <a:tint val="89000"/>
                    <a:shade val="90000"/>
                    <a:satMod val="150000"/>
                  </a:srgbClr>
                </a:gs>
                <a:gs pos="50000">
                  <a:srgbClr val="000000">
                    <a:tint val="100000"/>
                    <a:shade val="75000"/>
                    <a:satMod val="150000"/>
                  </a:srgbClr>
                </a:gs>
                <a:gs pos="95000">
                  <a:srgbClr val="000000">
                    <a:shade val="47000"/>
                    <a:satMod val="150000"/>
                  </a:srgbClr>
                </a:gs>
                <a:gs pos="100000">
                  <a:srgbClr val="000000">
                    <a:shade val="39000"/>
                    <a:satMod val="150000"/>
                  </a:srgbClr>
                </a:gs>
              </a:gsLst>
              <a:lin ang="5400000"/>
            </a:gradFill>
            <a:effectLst>
              <a:outerShdw blurRad="50800" algn="tl" rotWithShape="0">
                <a:srgbClr val="000000"/>
              </a:outerShdw>
            </a:effectLst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803DA-9155-4915-A368-00F989C2952F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D29373-89CE-40ED-954F-7517E7B8247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D29373-89CE-40ED-954F-7517E7B82471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17.03.2026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279661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0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547664" y="1916832"/>
            <a:ext cx="689785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Отчет </a:t>
            </a:r>
          </a:p>
          <a:p>
            <a:pPr algn="ctr"/>
            <a:r>
              <a:rPr lang="ru-RU" sz="54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кружковой работ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24175" y="3933056"/>
            <a:ext cx="213045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b="1" i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Знайка</a:t>
            </a:r>
            <a:r>
              <a:rPr lang="ru-RU" sz="36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b="1" i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35896" y="18864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Кто с детских лет занимается математикой, тот развивает внимание, тренирует свой мозг, свою волю, воспитывает настойчивость и упорство в достижении цели.</a:t>
            </a:r>
          </a:p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А. </a:t>
            </a:r>
            <a:r>
              <a:rPr lang="ru-RU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Маркушевич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64088" y="5661248"/>
            <a:ext cx="336720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Выполнила воспитатель</a:t>
            </a:r>
          </a:p>
          <a:p>
            <a:pPr algn="ctr"/>
            <a:r>
              <a:rPr lang="ru-RU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Голошубова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С.А.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279661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6038"/>
            <a:ext cx="9144000" cy="690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051720" y="975211"/>
            <a:ext cx="6336704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28700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</a:t>
            </a:r>
            <a:r>
              <a:rPr kumimoji="0" lang="ru-RU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Программа кружка «</a:t>
            </a:r>
            <a:r>
              <a:rPr kumimoji="0" lang="ru-RU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Знайка</a:t>
            </a:r>
            <a:r>
              <a:rPr kumimoji="0" lang="ru-RU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рассчитана на детей 5-7 лет.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287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Особенность работы заключается в том, что данная деятельность представляет систему увлекательных игр и упражнений для детей с цифрами, знаками, геометрическими фигурами, тем самым позволяет качественно подготовить детей к школе. На занятиях математического кружка больше используются задачи-шутки, загадки, задания на развитие логического мышления и др.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287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Работа в кружке «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Знайка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дает возможность развивать интерес к математике, логическое мышление, познавательную активность и математические способности детей. Основой интеллектуального развития детей является формирование и развитие математических представлений у дошкольников, способствует общему умственному воспитанию ребенка-дошкольника.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287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На данном кружке формируются важные качества личности ребенка: самостоятельность, сообразительность, находчивость, наблюдательность, вырабатывается усидчивость.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19872" y="260648"/>
            <a:ext cx="295510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i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Актуальность</a:t>
            </a:r>
            <a:endParaRPr lang="ru-RU" sz="3200" b="1" i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279661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0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547664" y="62340"/>
            <a:ext cx="6660232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28700" algn="l"/>
              </a:tabLst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кружка: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28700" algn="l"/>
              </a:tabLst>
            </a:pP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Является формирование основ элементарных математических представлений, развитие психических процессов(памяти, внимания, мышления) в соответствии с возрастными и индивидуальными особенностями, подготовка к жизни в современном обществе, к обучению в школе.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28700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28700" algn="l"/>
              </a:tabLst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1028700" algn="l"/>
              </a:tabLs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развитие логического мышления и творческих способностей;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1028700" algn="l"/>
              </a:tabLs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развитие математических способностей;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10287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развитие личностных качеств;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1028700" algn="l"/>
              </a:tabLs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развитие навыков самоконтроля и самооценки.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1028700" algn="l"/>
              </a:tabLs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обучение самостоятельному решению поставленных задач, выбору приемов и средств, проверке правильности решения;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1028700" algn="l"/>
              </a:tabLs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овладение мыслительными операциями (анализ, синтез, сравнение, обобщение, классификация).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279661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0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Диаграмма 2"/>
          <p:cNvGraphicFramePr/>
          <p:nvPr/>
        </p:nvGraphicFramePr>
        <p:xfrm>
          <a:off x="1547664" y="1772816"/>
          <a:ext cx="6048672" cy="2896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331640" y="548680"/>
            <a:ext cx="632506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Работа с родителями</a:t>
            </a:r>
            <a:endParaRPr lang="ru-RU" sz="4800" b="1" i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279661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46038"/>
            <a:ext cx="9144000" cy="690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547664" y="404664"/>
            <a:ext cx="629486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cap="all" spc="0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Диагностика по ФЭМП у детей</a:t>
            </a:r>
            <a:endParaRPr lang="ru-RU" sz="2800" cap="all" spc="0" dirty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1043608" y="1052736"/>
          <a:ext cx="3744416" cy="2752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4716016" y="3429000"/>
          <a:ext cx="3840088" cy="3040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279661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0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960853" y="1268760"/>
            <a:ext cx="3349507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«Считай не ошибись»</a:t>
            </a:r>
          </a:p>
          <a:p>
            <a:pPr algn="ctr">
              <a:lnSpc>
                <a:spcPct val="150000"/>
              </a:lnSpc>
            </a:pPr>
            <a:r>
              <a:rPr lang="ru-RU" sz="1600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Математическое домино</a:t>
            </a:r>
            <a:r>
              <a:rPr lang="ru-RU" sz="1600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>
              <a:lnSpc>
                <a:spcPct val="150000"/>
              </a:lnSpc>
            </a:pPr>
            <a:r>
              <a:rPr lang="ru-RU" sz="1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«Составь задачу и запиши»</a:t>
            </a:r>
          </a:p>
          <a:p>
            <a:pPr algn="ctr"/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«разложи лекарства»</a:t>
            </a:r>
          </a:p>
          <a:p>
            <a:pPr algn="ctr">
              <a:buFont typeface="Arial" pitchFamily="34" charset="0"/>
              <a:buChar char="•"/>
            </a:pPr>
            <a:endParaRPr lang="ru-RU" sz="1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63688" y="116632"/>
            <a:ext cx="56015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Работа с детьми</a:t>
            </a:r>
            <a:endParaRPr lang="ru-RU" sz="5400" b="1" i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79712" y="908720"/>
            <a:ext cx="51845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Количество и счет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Users\в\Desktop\фото садик\20180213_09430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3347863" y="3573017"/>
            <a:ext cx="2520281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279661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0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711753" y="620688"/>
            <a:ext cx="4068743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«Найди предмет такой же формы»</a:t>
            </a:r>
          </a:p>
          <a:p>
            <a:pPr algn="ctr">
              <a:lnSpc>
                <a:spcPct val="150000"/>
              </a:lnSpc>
            </a:pPr>
            <a:r>
              <a:rPr lang="ru-RU" sz="1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«Сколько геометрических фигур»</a:t>
            </a:r>
          </a:p>
          <a:p>
            <a:pPr algn="ctr">
              <a:lnSpc>
                <a:spcPct val="150000"/>
              </a:lnSpc>
            </a:pPr>
            <a:r>
              <a:rPr lang="ru-RU" sz="1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«Какой домик лишний, почему?»</a:t>
            </a:r>
          </a:p>
          <a:p>
            <a:pPr algn="ctr">
              <a:lnSpc>
                <a:spcPct val="150000"/>
              </a:lnSpc>
            </a:pPr>
            <a:r>
              <a:rPr lang="ru-RU" sz="1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«Укрась коврик»</a:t>
            </a:r>
          </a:p>
          <a:p>
            <a:pPr algn="ctr"/>
            <a:endParaRPr lang="ru-RU" sz="1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23728" y="260648"/>
            <a:ext cx="54771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Ознакомление с геометрическими фигурами: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Users\в\Desktop\фото садик\20180206_09195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2060848"/>
            <a:ext cx="2591133" cy="181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в\Desktop\фото садик\20180213_09334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6345468" y="2087581"/>
            <a:ext cx="2501735" cy="15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279661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0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684759" y="548680"/>
            <a:ext cx="3670299" cy="503214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endParaRPr lang="ru-RU" sz="1600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600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600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1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Продолжи закономерность»</a:t>
            </a:r>
          </a:p>
          <a:p>
            <a:pPr algn="ctr">
              <a:lnSpc>
                <a:spcPct val="150000"/>
              </a:lnSpc>
            </a:pPr>
            <a:r>
              <a:rPr lang="ru-RU" sz="1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«Четвертый лишний»</a:t>
            </a:r>
          </a:p>
          <a:p>
            <a:pPr algn="ctr">
              <a:lnSpc>
                <a:spcPct val="150000"/>
              </a:lnSpc>
            </a:pPr>
            <a:r>
              <a:rPr lang="ru-RU" sz="1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«Лабиринт. Дорисуй картинку»</a:t>
            </a:r>
          </a:p>
          <a:p>
            <a:pPr algn="ctr">
              <a:lnSpc>
                <a:spcPct val="150000"/>
              </a:lnSpc>
            </a:pPr>
            <a:r>
              <a:rPr lang="ru-RU" sz="1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«Поменяй признак»</a:t>
            </a:r>
          </a:p>
          <a:p>
            <a:pPr algn="ctr">
              <a:lnSpc>
                <a:spcPct val="150000"/>
              </a:lnSpc>
            </a:pPr>
            <a:r>
              <a:rPr lang="ru-RU" sz="1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«Обведи дорожки»</a:t>
            </a:r>
          </a:p>
          <a:p>
            <a:pPr algn="ctr">
              <a:lnSpc>
                <a:spcPct val="150000"/>
              </a:lnSpc>
            </a:pPr>
            <a:r>
              <a:rPr lang="ru-RU" sz="1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«Что сначала что потом»</a:t>
            </a:r>
          </a:p>
          <a:p>
            <a:pPr algn="ctr">
              <a:lnSpc>
                <a:spcPct val="150000"/>
              </a:lnSpc>
            </a:pPr>
            <a:r>
              <a:rPr lang="ru-RU" sz="1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«путешествие по комнате»</a:t>
            </a:r>
          </a:p>
          <a:p>
            <a:pPr algn="ctr">
              <a:lnSpc>
                <a:spcPct val="150000"/>
              </a:lnSpc>
            </a:pP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55776" y="188640"/>
            <a:ext cx="51867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Ориентировка во времени и пространстве: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279661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0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618744" y="620688"/>
            <a:ext cx="6655412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endParaRPr lang="ru-RU" sz="1600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600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600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600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600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600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1600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Самый внимательный. Выложи по образцу</a:t>
            </a:r>
            <a:r>
              <a:rPr lang="ru-RU" sz="1600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>
              <a:lnSpc>
                <a:spcPct val="150000"/>
              </a:lnSpc>
            </a:pPr>
            <a:r>
              <a:rPr lang="ru-RU" sz="1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«Выбери нужный предмет. Найди похожие кубики»</a:t>
            </a:r>
          </a:p>
          <a:p>
            <a:pPr algn="ctr">
              <a:lnSpc>
                <a:spcPct val="150000"/>
              </a:lnSpc>
            </a:pPr>
            <a:r>
              <a:rPr lang="ru-RU" sz="1600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Найди лишний предмет. Закончи рисунок</a:t>
            </a:r>
            <a:r>
              <a:rPr lang="ru-RU" sz="1600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>
              <a:lnSpc>
                <a:spcPct val="150000"/>
              </a:lnSpc>
            </a:pPr>
            <a:r>
              <a:rPr lang="ru-RU" sz="1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«Найди похожие круги. Какая фигура будет последний?»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55576" y="188640"/>
            <a:ext cx="75963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Решение логических задач: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279661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0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843808" y="260648"/>
            <a:ext cx="3359318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i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Результативность</a:t>
            </a:r>
          </a:p>
          <a:p>
            <a:pPr algn="ctr"/>
            <a:endParaRPr lang="ru-RU" sz="2800" b="1" i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475656" y="908720"/>
            <a:ext cx="694826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В дошкольном возрасте закладываются основы знаний, необходимых ребенку в школе. Математика представляет собой сложную науку, которая может вызвать определенные трудности во время школьного обучения. К тому же далеко не все дети имеют склонности и обладают математическим складом ума, поэтому при подготовке к школе важно познакомить ребенка с основами счета.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Математика – это мощный фактор интеллектуального развития ребенка, формирования его познавательных и творческих способностей. Самое главное – это привить ребенку интерес к познанию. Поэтому занятия по кружковой работе проводились в увлекательной игровой форме, с применением сказочных сюжетов. Благодаря играм удаётся сконцентрировать внимание и привлечь интерес даже у самых несобранных детей дошкольного возраста. В начале их увлекают только игровые действия, а затем и то, чему учит та или иная игра. Постепенно у детей пробуждается интерес и к самому предмету обучения. Таким образом, занятия, проводимые в игровой форме, помогут привить ребенку знания из области математики, ребенок научится выполнять различные действия, разовьет память, мышление, творческие способности.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279661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0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403648" y="280711"/>
            <a:ext cx="756084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Если сравнить начало и конец учебного года, можно сделать выводы.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Дети научились: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Считать в пределах 10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Правильно пользоваться количественными и порядковыми числительными(в пределах 10)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Уравнивать неравные группы предметов двумя способами (удаление и добавление единицы)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Сравнивать предметы на глаз(по длине, ширине, высоте, толщине)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;проверять точность определений путем наложения или приложения.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Развивать мускулатуру пальцев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Проявлять поисковую активность;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Размещать предметы различной величины (до 7- 10) в порядке возрастания, убывания их длины, ширины, высоты, толщины.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Выражать словами 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местонахождения 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предмета по отношению к себе, другим предметам.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Знать некоторые характерные особенности знакомых геометрических фигур(количество углов, сторон; равенство, неравенство сторон.</a:t>
            </a:r>
            <a:endParaRPr kumimoji="0" lang="ru-RU" sz="16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 занятия к занятию дети становятся всё более усидчивыми, прилежными, самостоятельными. А все эти качества необходимы для того, чтобы без особых проблем перейти к школьному обучению.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Проводя диагностику по данному предмету, можно сказать, что низкий уровень сократился, соответственно повысился средний и высокий уровни. Это является результатом проведенной мной работы.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794</Words>
  <Application>Microsoft Office PowerPoint</Application>
  <PresentationFormat>Экран (4:3)</PresentationFormat>
  <Paragraphs>85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артем</dc:creator>
  <cp:lastModifiedBy>в</cp:lastModifiedBy>
  <cp:revision>38</cp:revision>
  <dcterms:created xsi:type="dcterms:W3CDTF">2016-06-05T05:20:28Z</dcterms:created>
  <dcterms:modified xsi:type="dcterms:W3CDTF">2026-03-17T05:37:08Z</dcterms:modified>
</cp:coreProperties>
</file>